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2" r:id="rId10"/>
    <p:sldId id="263" r:id="rId11"/>
    <p:sldId id="268" r:id="rId12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M Sans" panose="02020500000000000000" charset="0"/>
      <p:regular r:id="rId19"/>
    </p:embeddedFont>
    <p:embeddedFont>
      <p:font typeface="DM Sans Bold" panose="02020500000000000000" charset="0"/>
      <p:regular r:id="rId20"/>
    </p:embeddedFont>
    <p:embeddedFont>
      <p:font typeface="Repo Bold Bold" panose="02020500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2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hyperlink" Target="https://ourproject.onrender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32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9.png"/><Relationship Id="rId5" Type="http://schemas.openxmlformats.org/officeDocument/2006/relationships/image" Target="../media/image51.png"/><Relationship Id="rId10" Type="http://schemas.openxmlformats.org/officeDocument/2006/relationships/image" Target="../media/image40.svg"/><Relationship Id="rId4" Type="http://schemas.openxmlformats.org/officeDocument/2006/relationships/image" Target="../media/image50.svg"/><Relationship Id="rId9" Type="http://schemas.openxmlformats.org/officeDocument/2006/relationships/image" Target="../media/image39.png"/><Relationship Id="rId14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16.svg"/><Relationship Id="rId4" Type="http://schemas.openxmlformats.org/officeDocument/2006/relationships/image" Target="../media/image24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16.svg"/><Relationship Id="rId4" Type="http://schemas.openxmlformats.org/officeDocument/2006/relationships/image" Target="../media/image24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thub.com/waltheri/wgo.j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4.png"/><Relationship Id="rId5" Type="http://schemas.openxmlformats.org/officeDocument/2006/relationships/image" Target="../media/image8.png"/><Relationship Id="rId10" Type="http://schemas.openxmlformats.org/officeDocument/2006/relationships/image" Target="../media/image14.svg"/><Relationship Id="rId4" Type="http://schemas.openxmlformats.org/officeDocument/2006/relationships/image" Target="../media/image7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6.png"/><Relationship Id="rId5" Type="http://schemas.openxmlformats.org/officeDocument/2006/relationships/image" Target="../media/image8.png"/><Relationship Id="rId10" Type="http://schemas.openxmlformats.org/officeDocument/2006/relationships/image" Target="../media/image14.svg"/><Relationship Id="rId4" Type="http://schemas.openxmlformats.org/officeDocument/2006/relationships/image" Target="../media/image7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27.png"/><Relationship Id="rId21" Type="http://schemas.openxmlformats.org/officeDocument/2006/relationships/image" Target="../media/image25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46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19" Type="http://schemas.openxmlformats.org/officeDocument/2006/relationships/image" Target="../media/image8.png"/><Relationship Id="rId4" Type="http://schemas.openxmlformats.org/officeDocument/2006/relationships/image" Target="../media/image28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3642" y="23461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242" y="21937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80600">
            <a:off x="-2095788" y="6480565"/>
            <a:ext cx="6248976" cy="3442617"/>
          </a:xfrm>
          <a:custGeom>
            <a:avLst/>
            <a:gdLst/>
            <a:ahLst/>
            <a:cxnLst/>
            <a:rect l="l" t="t" r="r" b="b"/>
            <a:pathLst>
              <a:path w="6248976" h="3442617">
                <a:moveTo>
                  <a:pt x="0" y="0"/>
                </a:moveTo>
                <a:lnTo>
                  <a:pt x="6248976" y="0"/>
                </a:lnTo>
                <a:lnTo>
                  <a:pt x="6248976" y="3442617"/>
                </a:lnTo>
                <a:lnTo>
                  <a:pt x="0" y="3442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35593">
            <a:off x="13604796" y="-974843"/>
            <a:ext cx="6158232" cy="3392626"/>
          </a:xfrm>
          <a:custGeom>
            <a:avLst/>
            <a:gdLst/>
            <a:ahLst/>
            <a:cxnLst/>
            <a:rect l="l" t="t" r="r" b="b"/>
            <a:pathLst>
              <a:path w="6158232" h="3392626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45686" y="1438969"/>
            <a:ext cx="5438226" cy="6224007"/>
          </a:xfrm>
          <a:custGeom>
            <a:avLst/>
            <a:gdLst/>
            <a:ahLst/>
            <a:cxnLst/>
            <a:rect l="l" t="t" r="r" b="b"/>
            <a:pathLst>
              <a:path w="5438226" h="6224007">
                <a:moveTo>
                  <a:pt x="0" y="0"/>
                </a:moveTo>
                <a:lnTo>
                  <a:pt x="5438226" y="0"/>
                </a:lnTo>
                <a:lnTo>
                  <a:pt x="5438226" y="6224008"/>
                </a:lnTo>
                <a:lnTo>
                  <a:pt x="0" y="62240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90132" y="4521872"/>
            <a:ext cx="10107960" cy="208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22"/>
              </a:lnSpc>
              <a:spcBef>
                <a:spcPct val="0"/>
              </a:spcBef>
            </a:pPr>
            <a:r>
              <a:rPr lang="en-US" sz="11944" dirty="0" err="1">
                <a:solidFill>
                  <a:srgbClr val="000000"/>
                </a:solidFill>
                <a:latin typeface="Repo Bold Bold"/>
              </a:rPr>
              <a:t>degisn</a:t>
            </a:r>
            <a:endParaRPr lang="en-US" sz="11944" dirty="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590800" y="4262375"/>
            <a:ext cx="4809948" cy="577194"/>
          </a:xfrm>
          <a:custGeom>
            <a:avLst/>
            <a:gdLst/>
            <a:ahLst/>
            <a:cxnLst/>
            <a:rect l="l" t="t" r="r" b="b"/>
            <a:pathLst>
              <a:path w="4809948" h="577194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14572" y="6438227"/>
            <a:ext cx="8490450" cy="108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4"/>
              </a:lnSpc>
            </a:pPr>
            <a:r>
              <a:rPr lang="en-US" sz="3146" spc="-31" dirty="0">
                <a:solidFill>
                  <a:srgbClr val="000000"/>
                </a:solidFill>
                <a:latin typeface="DM Sans"/>
                <a:ea typeface="DM Sans"/>
              </a:rPr>
              <a:t>01157035蔡惠宇  </a:t>
            </a:r>
          </a:p>
          <a:p>
            <a:pPr>
              <a:lnSpc>
                <a:spcPts val="4404"/>
              </a:lnSpc>
            </a:pPr>
            <a:r>
              <a:rPr lang="en-US" sz="3146" spc="-31" dirty="0">
                <a:solidFill>
                  <a:srgbClr val="000000"/>
                </a:solidFill>
                <a:latin typeface="DM Sans"/>
                <a:ea typeface="DM Sans"/>
              </a:rPr>
              <a:t>01157007邱顯成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3908" y="2593928"/>
            <a:ext cx="7301985" cy="208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22"/>
              </a:lnSpc>
              <a:spcBef>
                <a:spcPct val="0"/>
              </a:spcBef>
            </a:pPr>
            <a:r>
              <a:rPr lang="en-US" sz="11944" dirty="0">
                <a:solidFill>
                  <a:srgbClr val="000000"/>
                </a:solidFill>
                <a:latin typeface="Repo Bold Bold"/>
              </a:rPr>
              <a:t>Web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B3815A-ADE6-42E1-BDD3-B7300F77008D}"/>
              </a:ext>
            </a:extLst>
          </p:cNvPr>
          <p:cNvSpPr txBox="1"/>
          <p:nvPr/>
        </p:nvSpPr>
        <p:spPr>
          <a:xfrm>
            <a:off x="6267948" y="6529747"/>
            <a:ext cx="503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14"/>
              </a:rPr>
              <a:t>專案連結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83888">
            <a:off x="15804645" y="5661472"/>
            <a:ext cx="2909310" cy="6226150"/>
          </a:xfrm>
          <a:custGeom>
            <a:avLst/>
            <a:gdLst/>
            <a:ahLst/>
            <a:cxnLst/>
            <a:rect l="l" t="t" r="r" b="b"/>
            <a:pathLst>
              <a:path w="2909310" h="622615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33345" y="1096701"/>
            <a:ext cx="7965635" cy="2475186"/>
            <a:chOff x="0" y="0"/>
            <a:chExt cx="3627015" cy="1127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7015" cy="1127034"/>
            </a:xfrm>
            <a:custGeom>
              <a:avLst/>
              <a:gdLst/>
              <a:ahLst/>
              <a:cxnLst/>
              <a:rect l="l" t="t" r="r" b="b"/>
              <a:pathLst>
                <a:path w="3627015" h="1127034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627015" cy="11365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560709" y="1408338"/>
            <a:ext cx="1295184" cy="1807998"/>
          </a:xfrm>
          <a:custGeom>
            <a:avLst/>
            <a:gdLst/>
            <a:ahLst/>
            <a:cxnLst/>
            <a:rect l="l" t="t" r="r" b="b"/>
            <a:pathLst>
              <a:path w="1295184" h="1807998">
                <a:moveTo>
                  <a:pt x="0" y="0"/>
                </a:moveTo>
                <a:lnTo>
                  <a:pt x="1295184" y="0"/>
                </a:lnTo>
                <a:lnTo>
                  <a:pt x="1295184" y="1807998"/>
                </a:lnTo>
                <a:lnTo>
                  <a:pt x="0" y="1807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3170424"/>
            <a:ext cx="5493957" cy="4345448"/>
            <a:chOff x="0" y="0"/>
            <a:chExt cx="2501579" cy="19786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1579" cy="1978625"/>
            </a:xfrm>
            <a:custGeom>
              <a:avLst/>
              <a:gdLst/>
              <a:ahLst/>
              <a:cxnLst/>
              <a:rect l="l" t="t" r="r" b="b"/>
              <a:pathLst>
                <a:path w="2501579" h="1978625">
                  <a:moveTo>
                    <a:pt x="47912" y="0"/>
                  </a:moveTo>
                  <a:lnTo>
                    <a:pt x="2453667" y="0"/>
                  </a:lnTo>
                  <a:cubicBezTo>
                    <a:pt x="2480128" y="0"/>
                    <a:pt x="2501579" y="21451"/>
                    <a:pt x="2501579" y="47912"/>
                  </a:cubicBezTo>
                  <a:lnTo>
                    <a:pt x="2501579" y="1930714"/>
                  </a:lnTo>
                  <a:cubicBezTo>
                    <a:pt x="2501579" y="1957175"/>
                    <a:pt x="2480128" y="1978625"/>
                    <a:pt x="2453667" y="1978625"/>
                  </a:cubicBezTo>
                  <a:lnTo>
                    <a:pt x="47912" y="1978625"/>
                  </a:lnTo>
                  <a:cubicBezTo>
                    <a:pt x="21451" y="1978625"/>
                    <a:pt x="0" y="1957175"/>
                    <a:pt x="0" y="1930714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501579" cy="19881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65191" y="3571887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166017" y="4077627"/>
            <a:ext cx="516411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4382760" y="1603609"/>
            <a:ext cx="2899314" cy="1309640"/>
          </a:xfrm>
          <a:custGeom>
            <a:avLst/>
            <a:gdLst/>
            <a:ahLst/>
            <a:cxnLst/>
            <a:rect l="l" t="t" r="r" b="b"/>
            <a:pathLst>
              <a:path w="2899314" h="1309640">
                <a:moveTo>
                  <a:pt x="0" y="0"/>
                </a:moveTo>
                <a:lnTo>
                  <a:pt x="2899314" y="0"/>
                </a:lnTo>
                <a:lnTo>
                  <a:pt x="2899314" y="1309640"/>
                </a:lnTo>
                <a:lnTo>
                  <a:pt x="0" y="1309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V="1">
            <a:off x="4171825" y="7658747"/>
            <a:ext cx="2899314" cy="1309640"/>
          </a:xfrm>
          <a:custGeom>
            <a:avLst/>
            <a:gdLst/>
            <a:ahLst/>
            <a:cxnLst/>
            <a:rect l="l" t="t" r="r" b="b"/>
            <a:pathLst>
              <a:path w="2899314" h="1309640">
                <a:moveTo>
                  <a:pt x="0" y="1309640"/>
                </a:moveTo>
                <a:lnTo>
                  <a:pt x="2899314" y="1309640"/>
                </a:lnTo>
                <a:lnTo>
                  <a:pt x="2899314" y="0"/>
                </a:lnTo>
                <a:lnTo>
                  <a:pt x="0" y="0"/>
                </a:lnTo>
                <a:lnTo>
                  <a:pt x="0" y="130964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333345" y="7019538"/>
            <a:ext cx="7965635" cy="2475186"/>
            <a:chOff x="0" y="0"/>
            <a:chExt cx="3627015" cy="11270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27015" cy="1127034"/>
            </a:xfrm>
            <a:custGeom>
              <a:avLst/>
              <a:gdLst/>
              <a:ahLst/>
              <a:cxnLst/>
              <a:rect l="l" t="t" r="r" b="b"/>
              <a:pathLst>
                <a:path w="3627015" h="1127034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627015" cy="11365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560709" y="7331174"/>
            <a:ext cx="1295184" cy="1807998"/>
          </a:xfrm>
          <a:custGeom>
            <a:avLst/>
            <a:gdLst/>
            <a:ahLst/>
            <a:cxnLst/>
            <a:rect l="l" t="t" r="r" b="b"/>
            <a:pathLst>
              <a:path w="1295184" h="1807998">
                <a:moveTo>
                  <a:pt x="0" y="0"/>
                </a:moveTo>
                <a:lnTo>
                  <a:pt x="1295184" y="0"/>
                </a:lnTo>
                <a:lnTo>
                  <a:pt x="1295184" y="1807999"/>
                </a:lnTo>
                <a:lnTo>
                  <a:pt x="0" y="1807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343506" y="-685341"/>
            <a:ext cx="3664013" cy="3564086"/>
          </a:xfrm>
          <a:custGeom>
            <a:avLst/>
            <a:gdLst/>
            <a:ahLst/>
            <a:cxnLst/>
            <a:rect l="l" t="t" r="r" b="b"/>
            <a:pathLst>
              <a:path w="3664013" h="3564086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13925" y="4895963"/>
            <a:ext cx="4418492" cy="8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  <a:ea typeface="Repo Bold Bold"/>
              </a:rPr>
              <a:t>          分工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7477772"/>
            <a:ext cx="1641207" cy="30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ea typeface="DM Sans Bold"/>
              </a:rPr>
              <a:t>邱顯成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54025" y="1279263"/>
            <a:ext cx="1831182" cy="48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8"/>
              </a:lnSpc>
              <a:spcBef>
                <a:spcPct val="0"/>
              </a:spcBef>
            </a:pPr>
            <a:r>
              <a:rPr lang="en-US" sz="2805">
                <a:solidFill>
                  <a:srgbClr val="000000"/>
                </a:solidFill>
                <a:ea typeface="DM Sans Bold"/>
              </a:rPr>
              <a:t>蔡惠宇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23412" y="1805016"/>
            <a:ext cx="3720635" cy="107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3"/>
              </a:lnSpc>
              <a:spcBef>
                <a:spcPct val="0"/>
              </a:spcBef>
            </a:pPr>
            <a:r>
              <a:rPr lang="en-US" sz="3102">
                <a:solidFill>
                  <a:srgbClr val="000000"/>
                </a:solidFill>
                <a:latin typeface="DM Sans"/>
                <a:ea typeface="DM Sans"/>
              </a:rPr>
              <a:t>主要負責HTML,CSS,登入系統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23412" y="7894659"/>
            <a:ext cx="3720635" cy="107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3"/>
              </a:lnSpc>
              <a:spcBef>
                <a:spcPct val="0"/>
              </a:spcBef>
            </a:pPr>
            <a:r>
              <a:rPr lang="en-US" sz="3102">
                <a:solidFill>
                  <a:srgbClr val="000000"/>
                </a:solidFill>
                <a:latin typeface="DM Sans"/>
                <a:ea typeface="DM Sans"/>
              </a:rPr>
              <a:t>棋盤,死活題,登入系統,網站部署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5869A9-E38A-4DD4-9A69-F603B07F9FAC}"/>
              </a:ext>
            </a:extLst>
          </p:cNvPr>
          <p:cNvSpPr txBox="1"/>
          <p:nvPr/>
        </p:nvSpPr>
        <p:spPr>
          <a:xfrm>
            <a:off x="1479133" y="6223748"/>
            <a:ext cx="10897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https://github.com/kevin01157007/ourproject</a:t>
            </a:r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488365" y="1333706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999529" y="3429189"/>
            <a:ext cx="10088071" cy="5567738"/>
          </a:xfrm>
          <a:custGeom>
            <a:avLst/>
            <a:gdLst/>
            <a:ahLst/>
            <a:cxnLst/>
            <a:rect l="l" t="t" r="r" b="b"/>
            <a:pathLst>
              <a:path w="9016579" h="5567738">
                <a:moveTo>
                  <a:pt x="0" y="0"/>
                </a:moveTo>
                <a:lnTo>
                  <a:pt x="9016579" y="0"/>
                </a:lnTo>
                <a:lnTo>
                  <a:pt x="9016579" y="5567737"/>
                </a:lnTo>
                <a:lnTo>
                  <a:pt x="0" y="55677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45913" y="4653155"/>
            <a:ext cx="9465487" cy="3283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43"/>
              </a:lnSpc>
            </a:pPr>
            <a:r>
              <a:rPr lang="zh-TW" altLang="en-US" b="1" dirty="0">
                <a:latin typeface="Bahnschrift Condensed" panose="020B0502040204020203" pitchFamily="34" charset="0"/>
              </a:rPr>
              <a:t>基礎題一</a:t>
            </a:r>
            <a:r>
              <a:rPr lang="en-US" altLang="zh-TW" b="1" dirty="0">
                <a:latin typeface="Bahnschrift Condensed" panose="020B0502040204020203" pitchFamily="34" charset="0"/>
              </a:rPr>
              <a:t>:</a:t>
            </a:r>
            <a:r>
              <a:rPr lang="zh-TW" altLang="en-US" b="1" dirty="0">
                <a:latin typeface="Bahnschrift Condensed" panose="020B0502040204020203" pitchFamily="34" charset="0"/>
              </a:rPr>
              <a:t>  正解</a:t>
            </a:r>
            <a:r>
              <a:rPr lang="en-US" altLang="zh-TW" b="1" dirty="0">
                <a:latin typeface="Bahnschrift Condensed" panose="020B0502040204020203" pitchFamily="34" charset="0"/>
              </a:rPr>
              <a:t>:B19</a:t>
            </a:r>
            <a:r>
              <a:rPr lang="zh-TW" altLang="en-US" b="1" dirty="0">
                <a:latin typeface="Bahnschrift Condensed" panose="020B0502040204020203" pitchFamily="34" charset="0"/>
              </a:rPr>
              <a:t> </a:t>
            </a:r>
          </a:p>
          <a:p>
            <a:pPr>
              <a:lnSpc>
                <a:spcPts val="4343"/>
              </a:lnSpc>
            </a:pPr>
            <a:r>
              <a:rPr lang="zh-TW" altLang="en-US" b="1" dirty="0">
                <a:latin typeface="Bahnschrift Condensed" panose="020B0502040204020203" pitchFamily="34" charset="0"/>
              </a:rPr>
              <a:t>基礎題二</a:t>
            </a:r>
            <a:r>
              <a:rPr lang="en-US" altLang="zh-TW" b="1" dirty="0">
                <a:latin typeface="Bahnschrift Condensed" panose="020B0502040204020203" pitchFamily="34" charset="0"/>
              </a:rPr>
              <a:t>:  </a:t>
            </a:r>
            <a:r>
              <a:rPr lang="zh-TW" altLang="en-US" b="1" dirty="0">
                <a:latin typeface="Bahnschrift Condensed" panose="020B0502040204020203" pitchFamily="34" charset="0"/>
              </a:rPr>
              <a:t>正解</a:t>
            </a:r>
            <a:r>
              <a:rPr lang="en-US" altLang="zh-TW" b="1" dirty="0">
                <a:latin typeface="Bahnschrift Condensed" panose="020B0502040204020203" pitchFamily="34" charset="0"/>
              </a:rPr>
              <a:t>:A18 </a:t>
            </a:r>
            <a:r>
              <a:rPr lang="zh-TW" altLang="en-US" b="1" dirty="0">
                <a:latin typeface="Bahnschrift Condensed" panose="020B0502040204020203" pitchFamily="34" charset="0"/>
              </a:rPr>
              <a:t>  錯誤</a:t>
            </a:r>
            <a:r>
              <a:rPr lang="en-US" altLang="zh-TW" b="1" dirty="0">
                <a:latin typeface="Bahnschrift Condensed" panose="020B0502040204020203" pitchFamily="34" charset="0"/>
              </a:rPr>
              <a:t>:D18</a:t>
            </a:r>
            <a:endParaRPr lang="zh-TW" altLang="en-US" b="1" dirty="0">
              <a:latin typeface="Bahnschrift Condensed" panose="020B0502040204020203" pitchFamily="34" charset="0"/>
            </a:endParaRPr>
          </a:p>
          <a:p>
            <a:pPr>
              <a:lnSpc>
                <a:spcPts val="4343"/>
              </a:lnSpc>
            </a:pPr>
            <a:r>
              <a:rPr lang="zh-TW" altLang="en-US" b="1" dirty="0">
                <a:latin typeface="Bahnschrift Condensed" panose="020B0502040204020203" pitchFamily="34" charset="0"/>
              </a:rPr>
              <a:t>基礎題三</a:t>
            </a:r>
            <a:r>
              <a:rPr lang="en-US" altLang="zh-TW" b="1" dirty="0">
                <a:latin typeface="Bahnschrift Condensed" panose="020B0502040204020203" pitchFamily="34" charset="0"/>
              </a:rPr>
              <a:t>:  </a:t>
            </a:r>
            <a:r>
              <a:rPr lang="zh-TW" altLang="en-US" b="1" dirty="0">
                <a:latin typeface="Bahnschrift Condensed" panose="020B0502040204020203" pitchFamily="34" charset="0"/>
              </a:rPr>
              <a:t>正解</a:t>
            </a:r>
            <a:r>
              <a:rPr lang="en-US" altLang="zh-TW" b="1" dirty="0">
                <a:latin typeface="Bahnschrift Condensed" panose="020B0502040204020203" pitchFamily="34" charset="0"/>
              </a:rPr>
              <a:t>:C17 </a:t>
            </a:r>
            <a:endParaRPr lang="zh-TW" altLang="en-US" b="1" dirty="0">
              <a:latin typeface="Bahnschrift Condensed" panose="020B0502040204020203" pitchFamily="34" charset="0"/>
            </a:endParaRPr>
          </a:p>
          <a:p>
            <a:pPr>
              <a:lnSpc>
                <a:spcPts val="4343"/>
              </a:lnSpc>
            </a:pPr>
            <a:r>
              <a:rPr lang="zh-TW" altLang="en-US" b="1" dirty="0">
                <a:latin typeface="Bahnschrift Condensed" panose="020B0502040204020203" pitchFamily="34" charset="0"/>
              </a:rPr>
              <a:t>進階題一</a:t>
            </a:r>
            <a:r>
              <a:rPr lang="en-US" altLang="zh-TW" b="1" dirty="0">
                <a:latin typeface="Bahnschrift Condensed" panose="020B0502040204020203" pitchFamily="34" charset="0"/>
              </a:rPr>
              <a:t>:  </a:t>
            </a:r>
            <a:r>
              <a:rPr lang="zh-TW" altLang="en-US" b="1" dirty="0">
                <a:latin typeface="Bahnschrift Condensed" panose="020B0502040204020203" pitchFamily="34" charset="0"/>
              </a:rPr>
              <a:t>正解</a:t>
            </a:r>
            <a:r>
              <a:rPr lang="en-US" altLang="zh-TW" b="1" dirty="0">
                <a:latin typeface="Bahnschrift Condensed" panose="020B0502040204020203" pitchFamily="34" charset="0"/>
              </a:rPr>
              <a:t>:C18-&gt;B19-&gt;D18    </a:t>
            </a:r>
            <a:r>
              <a:rPr lang="zh-TW" altLang="en-US" b="1" dirty="0">
                <a:latin typeface="Bahnschrift Condensed" panose="020B0502040204020203" pitchFamily="34" charset="0"/>
              </a:rPr>
              <a:t>錯誤</a:t>
            </a:r>
            <a:r>
              <a:rPr lang="en-US" altLang="zh-TW" b="1" dirty="0">
                <a:latin typeface="Bahnschrift Condensed" panose="020B0502040204020203" pitchFamily="34" charset="0"/>
              </a:rPr>
              <a:t>1:B19  </a:t>
            </a:r>
            <a:r>
              <a:rPr lang="zh-TW" altLang="en-US" b="1" dirty="0">
                <a:latin typeface="Bahnschrift Condensed" panose="020B0502040204020203" pitchFamily="34" charset="0"/>
              </a:rPr>
              <a:t>錯誤</a:t>
            </a:r>
            <a:r>
              <a:rPr lang="en-US" altLang="zh-TW" b="1" dirty="0">
                <a:latin typeface="Bahnschrift Condensed" panose="020B0502040204020203" pitchFamily="34" charset="0"/>
              </a:rPr>
              <a:t>2:A19-&gt;B19-&gt;C18     </a:t>
            </a:r>
            <a:r>
              <a:rPr lang="zh-TW" altLang="en-US" b="1" dirty="0">
                <a:latin typeface="Bahnschrift Condensed" panose="020B0502040204020203" pitchFamily="34" charset="0"/>
              </a:rPr>
              <a:t>錯誤</a:t>
            </a:r>
            <a:r>
              <a:rPr lang="en-US" altLang="zh-TW" b="1" dirty="0">
                <a:latin typeface="Bahnschrift Condensed" panose="020B0502040204020203" pitchFamily="34" charset="0"/>
              </a:rPr>
              <a:t>2:A19-&gt;C18-&gt;B19 </a:t>
            </a:r>
            <a:endParaRPr lang="zh-TW" altLang="en-US" b="1" dirty="0">
              <a:latin typeface="Bahnschrift Condensed" panose="020B0502040204020203" pitchFamily="34" charset="0"/>
            </a:endParaRPr>
          </a:p>
          <a:p>
            <a:pPr>
              <a:lnSpc>
                <a:spcPts val="4343"/>
              </a:lnSpc>
            </a:pPr>
            <a:r>
              <a:rPr lang="zh-TW" altLang="en-US" b="1" dirty="0">
                <a:latin typeface="Bahnschrift Condensed" panose="020B0502040204020203" pitchFamily="34" charset="0"/>
              </a:rPr>
              <a:t>進階題二</a:t>
            </a:r>
            <a:r>
              <a:rPr lang="en-US" altLang="zh-TW" b="1" dirty="0">
                <a:latin typeface="Bahnschrift Condensed" panose="020B0502040204020203" pitchFamily="34" charset="0"/>
              </a:rPr>
              <a:t>:  </a:t>
            </a:r>
            <a:r>
              <a:rPr lang="zh-TW" altLang="en-US" b="1" dirty="0">
                <a:latin typeface="Bahnschrift Condensed" panose="020B0502040204020203" pitchFamily="34" charset="0"/>
              </a:rPr>
              <a:t>正解</a:t>
            </a:r>
            <a:r>
              <a:rPr lang="en-US" altLang="zh-TW" b="1" dirty="0">
                <a:latin typeface="Bahnschrift Condensed" panose="020B0502040204020203" pitchFamily="34" charset="0"/>
              </a:rPr>
              <a:t>:D17-&gt;E16   </a:t>
            </a:r>
            <a:r>
              <a:rPr lang="zh-TW" altLang="en-US" b="1" dirty="0">
                <a:latin typeface="Bahnschrift Condensed" panose="020B0502040204020203" pitchFamily="34" charset="0"/>
              </a:rPr>
              <a:t>錯誤</a:t>
            </a:r>
            <a:r>
              <a:rPr lang="en-US" altLang="zh-TW" b="1" dirty="0">
                <a:latin typeface="Bahnschrift Condensed" panose="020B0502040204020203" pitchFamily="34" charset="0"/>
              </a:rPr>
              <a:t>: D17-&gt;E17</a:t>
            </a:r>
          </a:p>
          <a:p>
            <a:pPr>
              <a:lnSpc>
                <a:spcPts val="4343"/>
              </a:lnSpc>
            </a:pPr>
            <a:r>
              <a:rPr lang="zh-TW" altLang="en-US" b="1" dirty="0">
                <a:latin typeface="Bahnschrift Condensed" panose="020B0502040204020203" pitchFamily="34" charset="0"/>
              </a:rPr>
              <a:t>高手題</a:t>
            </a:r>
            <a:r>
              <a:rPr lang="en-US" altLang="zh-TW" b="1" dirty="0">
                <a:latin typeface="Bahnschrift Condensed" panose="020B0502040204020203" pitchFamily="34" charset="0"/>
              </a:rPr>
              <a:t>:       </a:t>
            </a:r>
            <a:r>
              <a:rPr lang="zh-TW" altLang="en-US" b="1" dirty="0">
                <a:latin typeface="Bahnschrift Condensed" panose="020B0502040204020203" pitchFamily="34" charset="0"/>
              </a:rPr>
              <a:t>正解</a:t>
            </a:r>
            <a:r>
              <a:rPr lang="en-US" altLang="zh-TW" b="1" dirty="0">
                <a:latin typeface="Bahnschrift Condensed" panose="020B0502040204020203" pitchFamily="34" charset="0"/>
              </a:rPr>
              <a:t>:A16-&gt;A18-&gt;A15   </a:t>
            </a:r>
            <a:r>
              <a:rPr lang="zh-TW" altLang="en-US" b="1" dirty="0">
                <a:latin typeface="Bahnschrift Condensed" panose="020B0502040204020203" pitchFamily="34" charset="0"/>
              </a:rPr>
              <a:t>錯誤</a:t>
            </a:r>
            <a:r>
              <a:rPr lang="en-US" altLang="zh-TW" b="1" dirty="0">
                <a:latin typeface="Bahnschrift Condensed" panose="020B0502040204020203" pitchFamily="34" charset="0"/>
              </a:rPr>
              <a:t>1: A18  </a:t>
            </a:r>
            <a:r>
              <a:rPr lang="zh-TW" altLang="en-US" b="1" dirty="0">
                <a:latin typeface="Bahnschrift Condensed" panose="020B0502040204020203" pitchFamily="34" charset="0"/>
              </a:rPr>
              <a:t>錯誤</a:t>
            </a:r>
            <a:r>
              <a:rPr lang="en-US" altLang="zh-TW" b="1" dirty="0">
                <a:latin typeface="Bahnschrift Condensed" panose="020B0502040204020203" pitchFamily="34" charset="0"/>
              </a:rPr>
              <a:t>2:B15  </a:t>
            </a:r>
            <a:r>
              <a:rPr lang="zh-TW" altLang="en-US" b="1" dirty="0">
                <a:latin typeface="Bahnschrift Condensed" panose="020B0502040204020203" pitchFamily="34" charset="0"/>
              </a:rPr>
              <a:t>錯誤</a:t>
            </a:r>
            <a:r>
              <a:rPr lang="en-US" altLang="zh-TW" b="1" dirty="0">
                <a:latin typeface="Bahnschrift Condensed" panose="020B0502040204020203" pitchFamily="34" charset="0"/>
              </a:rPr>
              <a:t>2:A16-&gt;A15 </a:t>
            </a:r>
            <a:endParaRPr lang="en-US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03767" y="1602825"/>
            <a:ext cx="5025319" cy="11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zh-TW" altLang="en-US" sz="6763" dirty="0">
                <a:solidFill>
                  <a:srgbClr val="000000"/>
                </a:solidFill>
                <a:ea typeface="Repo Bold"/>
              </a:rPr>
              <a:t>死活題解答</a:t>
            </a:r>
            <a:endParaRPr lang="en-US" sz="6763" dirty="0">
              <a:solidFill>
                <a:srgbClr val="000000"/>
              </a:solidFill>
              <a:ea typeface="Repo Bold"/>
            </a:endParaRPr>
          </a:p>
        </p:txBody>
      </p:sp>
    </p:spTree>
    <p:extLst>
      <p:ext uri="{BB962C8B-B14F-4D97-AF65-F5344CB8AC3E}">
        <p14:creationId xmlns:p14="http://schemas.microsoft.com/office/powerpoint/2010/main" val="365902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25626" y="2068747"/>
            <a:ext cx="10236748" cy="6321192"/>
          </a:xfrm>
          <a:custGeom>
            <a:avLst/>
            <a:gdLst/>
            <a:ahLst/>
            <a:cxnLst/>
            <a:rect l="l" t="t" r="r" b="b"/>
            <a:pathLst>
              <a:path w="10236748" h="6321192">
                <a:moveTo>
                  <a:pt x="0" y="0"/>
                </a:moveTo>
                <a:lnTo>
                  <a:pt x="10236748" y="0"/>
                </a:lnTo>
                <a:lnTo>
                  <a:pt x="10236748" y="6321192"/>
                </a:lnTo>
                <a:lnTo>
                  <a:pt x="0" y="632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56271" y="1680686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60915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05960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50158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60915" y="56394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705960" y="56394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950158" y="56394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447426" y="5862934"/>
            <a:ext cx="1529987" cy="2527005"/>
          </a:xfrm>
          <a:custGeom>
            <a:avLst/>
            <a:gdLst/>
            <a:ahLst/>
            <a:cxnLst/>
            <a:rect l="l" t="t" r="r" b="b"/>
            <a:pathLst>
              <a:path w="1529987" h="2527005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558267" y="4713333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ea typeface="DM Sans"/>
              </a:rPr>
              <a:t>網站架構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38698" y="1854970"/>
            <a:ext cx="4291271" cy="119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000000"/>
                </a:solidFill>
                <a:latin typeface="Repo Bold Bold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07267" y="3864140"/>
            <a:ext cx="584224" cy="59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03312" y="4713333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ea typeface="DM Sans"/>
              </a:rPr>
              <a:t>創作動機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52311" y="3864140"/>
            <a:ext cx="584224" cy="59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47510" y="4713333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ea typeface="DM Sans"/>
              </a:rPr>
              <a:t>使用技術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96509" y="3864140"/>
            <a:ext cx="584224" cy="59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58267" y="6492399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ea typeface="DM Sans"/>
              </a:rPr>
              <a:t>網站特色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07267" y="5643206"/>
            <a:ext cx="584224" cy="59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03312" y="6492399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ea typeface="DM Sans"/>
              </a:rPr>
              <a:t>遇到難題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52311" y="5643206"/>
            <a:ext cx="584224" cy="59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47510" y="6492399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ea typeface="DM Sans"/>
              </a:rPr>
              <a:t>實際分工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96509" y="5643206"/>
            <a:ext cx="584224" cy="59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06</a:t>
            </a:r>
          </a:p>
        </p:txBody>
      </p:sp>
      <p:sp>
        <p:nvSpPr>
          <p:cNvPr id="29" name="Freeform 29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32974" y="-156267"/>
            <a:ext cx="13325136" cy="12125874"/>
          </a:xfrm>
          <a:custGeom>
            <a:avLst/>
            <a:gdLst/>
            <a:ahLst/>
            <a:cxnLst/>
            <a:rect l="l" t="t" r="r" b="b"/>
            <a:pathLst>
              <a:path w="13325136" h="12125874">
                <a:moveTo>
                  <a:pt x="0" y="0"/>
                </a:moveTo>
                <a:lnTo>
                  <a:pt x="13325137" y="0"/>
                </a:lnTo>
                <a:lnTo>
                  <a:pt x="13325137" y="12125874"/>
                </a:lnTo>
                <a:lnTo>
                  <a:pt x="0" y="12125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683888">
            <a:off x="16330306" y="6653199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59089" y="1679443"/>
            <a:ext cx="12620783" cy="7016961"/>
          </a:xfrm>
          <a:custGeom>
            <a:avLst/>
            <a:gdLst/>
            <a:ahLst/>
            <a:cxnLst/>
            <a:rect l="l" t="t" r="r" b="b"/>
            <a:pathLst>
              <a:path w="12620783" h="7016961">
                <a:moveTo>
                  <a:pt x="0" y="0"/>
                </a:moveTo>
                <a:lnTo>
                  <a:pt x="12620783" y="0"/>
                </a:lnTo>
                <a:lnTo>
                  <a:pt x="12620783" y="7016961"/>
                </a:lnTo>
                <a:lnTo>
                  <a:pt x="0" y="70169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5717" y="123973"/>
            <a:ext cx="12324155" cy="11214981"/>
          </a:xfrm>
          <a:custGeom>
            <a:avLst/>
            <a:gdLst/>
            <a:ahLst/>
            <a:cxnLst/>
            <a:rect l="l" t="t" r="r" b="b"/>
            <a:pathLst>
              <a:path w="12324155" h="11214981">
                <a:moveTo>
                  <a:pt x="0" y="0"/>
                </a:moveTo>
                <a:lnTo>
                  <a:pt x="12324155" y="0"/>
                </a:lnTo>
                <a:lnTo>
                  <a:pt x="12324155" y="11214981"/>
                </a:lnTo>
                <a:lnTo>
                  <a:pt x="0" y="112149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62770" y="-171450"/>
            <a:ext cx="7885181" cy="13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MOTION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55139" y="1143301"/>
            <a:ext cx="7725311" cy="729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6"/>
              </a:lnSpc>
            </a:pPr>
            <a:endParaRPr/>
          </a:p>
          <a:p>
            <a:pPr algn="ctr"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ea typeface="DM Sans"/>
              </a:rPr>
              <a:t>📜 </a:t>
            </a:r>
            <a:r>
              <a:rPr lang="en-US" sz="2583" spc="-25">
                <a:solidFill>
                  <a:srgbClr val="000000"/>
                </a:solidFill>
                <a:ea typeface="DM Sans Semi-Bold"/>
              </a:rPr>
              <a:t>探索圍棋歷史的秘密</a:t>
            </a:r>
          </a:p>
          <a:p>
            <a:pPr algn="ctr"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ea typeface="DM Sans"/>
              </a:rPr>
              <a:t>網站提供了獨家內容，深入介紹台灣圍棋的發展歷程，以及一些曾經在這片土地上發生過的精彩故事。從古老傳承到現代發展，了解台灣圍棋淵源。</a:t>
            </a:r>
          </a:p>
          <a:p>
            <a:pPr algn="ctr"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ea typeface="DM Sans"/>
              </a:rPr>
              <a:t>💡 </a:t>
            </a:r>
            <a:r>
              <a:rPr lang="en-US" sz="2583" spc="-25">
                <a:solidFill>
                  <a:srgbClr val="000000"/>
                </a:solidFill>
                <a:ea typeface="DM Sans Semi-Bold"/>
              </a:rPr>
              <a:t>互動死活棋小測驗</a:t>
            </a:r>
          </a:p>
          <a:p>
            <a:pPr algn="ctr"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ea typeface="DM Sans"/>
              </a:rPr>
              <a:t>我們不僅僅是理論知識的灌輸者，更是互動學習的支持者。透過我們精心設計的死活棋小測驗，你可以在遊戲中激發思考、增進技巧。挑戰自己，提升水準，一步步成為更強大的圍棋高手！</a:t>
            </a:r>
          </a:p>
          <a:p>
            <a:pPr algn="ctr"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ea typeface="DM Sans"/>
              </a:rPr>
              <a:t>🌐 </a:t>
            </a:r>
            <a:r>
              <a:rPr lang="en-US" sz="2583" spc="-25">
                <a:solidFill>
                  <a:srgbClr val="000000"/>
                </a:solidFill>
                <a:ea typeface="DM Sans Semi-Bold"/>
              </a:rPr>
              <a:t>圍棋之旅，由這裡開始</a:t>
            </a:r>
          </a:p>
          <a:p>
            <a:pPr algn="ctr">
              <a:lnSpc>
                <a:spcPts val="3616"/>
              </a:lnSpc>
            </a:pPr>
            <a:r>
              <a:rPr lang="en-US" sz="2583" spc="-25">
                <a:solidFill>
                  <a:srgbClr val="000000"/>
                </a:solidFill>
                <a:ea typeface="DM Sans"/>
              </a:rPr>
              <a:t>無論你是初學者還是有一定經驗的棋手，我們都歡迎你加入這場圍棋之旅。初學者可以快速地從中學習到基本圍棋的知識，有經驗的棋手也可以利用死活棋測驗來精進自己的實力。</a:t>
            </a:r>
          </a:p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endParaRPr lang="en-US" sz="2583" spc="-25">
              <a:solidFill>
                <a:srgbClr val="000000"/>
              </a:solidFill>
              <a:ea typeface="DM Sans"/>
            </a:endParaRPr>
          </a:p>
        </p:txBody>
      </p:sp>
      <p:sp>
        <p:nvSpPr>
          <p:cNvPr id="8" name="Freeform 8"/>
          <p:cNvSpPr/>
          <p:nvPr/>
        </p:nvSpPr>
        <p:spPr>
          <a:xfrm rot="3598033">
            <a:off x="12864727" y="6635140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488365" y="1333706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999529" y="3429189"/>
            <a:ext cx="9016579" cy="5567738"/>
          </a:xfrm>
          <a:custGeom>
            <a:avLst/>
            <a:gdLst/>
            <a:ahLst/>
            <a:cxnLst/>
            <a:rect l="l" t="t" r="r" b="b"/>
            <a:pathLst>
              <a:path w="9016579" h="5567738">
                <a:moveTo>
                  <a:pt x="0" y="0"/>
                </a:moveTo>
                <a:lnTo>
                  <a:pt x="9016579" y="0"/>
                </a:lnTo>
                <a:lnTo>
                  <a:pt x="9016579" y="5567737"/>
                </a:lnTo>
                <a:lnTo>
                  <a:pt x="0" y="55677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45913" y="4653155"/>
            <a:ext cx="8279665" cy="327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772" lvl="1" indent="-334886">
              <a:lnSpc>
                <a:spcPts val="4343"/>
              </a:lnSpc>
              <a:buFont typeface="Arial"/>
              <a:buChar char="•"/>
            </a:pPr>
            <a:r>
              <a:rPr lang="en-US" sz="3102" dirty="0">
                <a:solidFill>
                  <a:srgbClr val="000000"/>
                </a:solidFill>
                <a:latin typeface="DM Sans"/>
              </a:rPr>
              <a:t>HTML</a:t>
            </a:r>
          </a:p>
          <a:p>
            <a:pPr marL="669772" lvl="1" indent="-334886">
              <a:lnSpc>
                <a:spcPts val="4343"/>
              </a:lnSpc>
              <a:buFont typeface="Arial"/>
              <a:buChar char="•"/>
            </a:pPr>
            <a:r>
              <a:rPr lang="en-US" sz="3102" dirty="0">
                <a:solidFill>
                  <a:srgbClr val="000000"/>
                </a:solidFill>
                <a:latin typeface="DM Sans"/>
              </a:rPr>
              <a:t>JAVASCRIPT</a:t>
            </a:r>
          </a:p>
          <a:p>
            <a:pPr marL="669772" lvl="1" indent="-334886">
              <a:lnSpc>
                <a:spcPts val="4343"/>
              </a:lnSpc>
              <a:buFont typeface="Arial"/>
              <a:buChar char="•"/>
            </a:pPr>
            <a:r>
              <a:rPr lang="en-US" sz="3102" dirty="0">
                <a:solidFill>
                  <a:srgbClr val="000000"/>
                </a:solidFill>
                <a:latin typeface="DM Sans"/>
              </a:rPr>
              <a:t>CSS</a:t>
            </a:r>
          </a:p>
          <a:p>
            <a:pPr marL="669772" lvl="1" indent="-334886">
              <a:lnSpc>
                <a:spcPts val="4343"/>
              </a:lnSpc>
              <a:buFont typeface="Arial"/>
              <a:buChar char="•"/>
            </a:pPr>
            <a:r>
              <a:rPr lang="en-US" sz="3102" dirty="0">
                <a:solidFill>
                  <a:srgbClr val="000000"/>
                </a:solidFill>
                <a:latin typeface="DM Sans"/>
              </a:rPr>
              <a:t>NODE.JS</a:t>
            </a:r>
          </a:p>
          <a:p>
            <a:pPr marL="669772" lvl="1" indent="-334886">
              <a:lnSpc>
                <a:spcPts val="4343"/>
              </a:lnSpc>
              <a:buFont typeface="Arial"/>
              <a:buChar char="•"/>
            </a:pPr>
            <a:r>
              <a:rPr lang="en-US" sz="3102" dirty="0">
                <a:solidFill>
                  <a:srgbClr val="000000"/>
                </a:solidFill>
                <a:latin typeface="DM Sans"/>
              </a:rPr>
              <a:t>MONGODB.ATLAS</a:t>
            </a:r>
          </a:p>
          <a:p>
            <a:pPr>
              <a:lnSpc>
                <a:spcPts val="4343"/>
              </a:lnSpc>
            </a:pPr>
            <a:endParaRPr lang="en-US" sz="310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03768" y="1380326"/>
            <a:ext cx="5025319" cy="117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>
                <a:solidFill>
                  <a:srgbClr val="000000"/>
                </a:solidFill>
                <a:ea typeface="Repo Bold"/>
              </a:rPr>
              <a:t>使用技術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488365" y="1333706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800600" y="3334615"/>
            <a:ext cx="9753600" cy="6304685"/>
          </a:xfrm>
          <a:custGeom>
            <a:avLst/>
            <a:gdLst/>
            <a:ahLst/>
            <a:cxnLst/>
            <a:rect l="l" t="t" r="r" b="b"/>
            <a:pathLst>
              <a:path w="9016579" h="5567738">
                <a:moveTo>
                  <a:pt x="0" y="0"/>
                </a:moveTo>
                <a:lnTo>
                  <a:pt x="9016579" y="0"/>
                </a:lnTo>
                <a:lnTo>
                  <a:pt x="9016579" y="5567737"/>
                </a:lnTo>
                <a:lnTo>
                  <a:pt x="0" y="55677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16691" y="4372524"/>
            <a:ext cx="8756509" cy="4940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43"/>
              </a:lnSpc>
            </a:pPr>
            <a:r>
              <a:rPr lang="en-US" sz="3102" dirty="0">
                <a:solidFill>
                  <a:srgbClr val="000000"/>
                </a:solidFill>
                <a:latin typeface="DM Sans"/>
              </a:rPr>
              <a:t>Wgo.js:</a:t>
            </a:r>
            <a:r>
              <a:rPr lang="zh-TW" altLang="en-US" sz="3102" dirty="0">
                <a:solidFill>
                  <a:srgbClr val="000000"/>
                </a:solidFill>
                <a:latin typeface="DM Sans"/>
              </a:rPr>
              <a:t>一個開放的</a:t>
            </a:r>
            <a:r>
              <a:rPr lang="en-US" altLang="zh-TW" sz="3102" dirty="0" err="1">
                <a:solidFill>
                  <a:srgbClr val="000000"/>
                </a:solidFill>
                <a:latin typeface="DM Sans"/>
              </a:rPr>
              <a:t>javascript</a:t>
            </a:r>
            <a:r>
              <a:rPr lang="en-US" altLang="zh-TW" sz="3102" dirty="0">
                <a:solidFill>
                  <a:srgbClr val="000000"/>
                </a:solidFill>
                <a:latin typeface="DM Sans"/>
              </a:rPr>
              <a:t> library</a:t>
            </a:r>
            <a:r>
              <a:rPr lang="zh-TW" altLang="en-US" sz="3102" dirty="0">
                <a:solidFill>
                  <a:srgbClr val="000000"/>
                </a:solidFill>
                <a:latin typeface="DM Sans"/>
              </a:rPr>
              <a:t>，裡面有已經寫好的圍棋規則和棋盤播放器，我們的空棋盤和死活題都是利用這個做出來的。棋盤我們改編他給的範例，原本是世界高手的棋譜可以播放，我們改成使用者可以自由下並記錄棋步，死活題則是把原本給的範例清除，刻上自己出的死活題棋子的座標，正解分支、錯誤分支刻上去。</a:t>
            </a:r>
            <a:endParaRPr lang="en-US" altLang="zh-TW" sz="3102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343"/>
              </a:lnSpc>
            </a:pPr>
            <a:r>
              <a:rPr lang="en-US" altLang="zh-TW" sz="3200" dirty="0" err="1">
                <a:hlinkClick r:id="rId7"/>
              </a:rPr>
              <a:t>waltheri</a:t>
            </a:r>
            <a:r>
              <a:rPr lang="en-US" altLang="zh-TW" sz="3200" dirty="0">
                <a:hlinkClick r:id="rId7"/>
              </a:rPr>
              <a:t>/wgo.js: JavaScript library for game of Go. (github.com)</a:t>
            </a:r>
            <a:endParaRPr lang="en-US" sz="310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03768" y="1380326"/>
            <a:ext cx="5025319" cy="117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>
                <a:solidFill>
                  <a:srgbClr val="000000"/>
                </a:solidFill>
                <a:ea typeface="Repo Bold"/>
              </a:rPr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131541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80600">
            <a:off x="-1233731" y="6802662"/>
            <a:ext cx="8062123" cy="4441497"/>
          </a:xfrm>
          <a:custGeom>
            <a:avLst/>
            <a:gdLst/>
            <a:ahLst/>
            <a:cxnLst/>
            <a:rect l="l" t="t" r="r" b="b"/>
            <a:pathLst>
              <a:path w="8062123" h="4441497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35593">
            <a:off x="13604796" y="-974843"/>
            <a:ext cx="6158232" cy="3392626"/>
          </a:xfrm>
          <a:custGeom>
            <a:avLst/>
            <a:gdLst/>
            <a:ahLst/>
            <a:cxnLst/>
            <a:rect l="l" t="t" r="r" b="b"/>
            <a:pathLst>
              <a:path w="6158232" h="3392626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674858" y="-2349"/>
            <a:ext cx="10585104" cy="1488867"/>
            <a:chOff x="0" y="0"/>
            <a:chExt cx="4819745" cy="677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745" cy="677930"/>
            </a:xfrm>
            <a:custGeom>
              <a:avLst/>
              <a:gdLst/>
              <a:ahLst/>
              <a:cxnLst/>
              <a:rect l="l" t="t" r="r" b="b"/>
              <a:pathLst>
                <a:path w="4819745" h="677930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653062"/>
                  </a:lnTo>
                  <a:cubicBezTo>
                    <a:pt x="4819745" y="666796"/>
                    <a:pt x="4808612" y="677930"/>
                    <a:pt x="4794878" y="677930"/>
                  </a:cubicBezTo>
                  <a:lnTo>
                    <a:pt x="24868" y="677930"/>
                  </a:lnTo>
                  <a:cubicBezTo>
                    <a:pt x="11134" y="677930"/>
                    <a:pt x="0" y="666796"/>
                    <a:pt x="0" y="65306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819745" cy="6874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545421" y="1562718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609587" y="2896344"/>
            <a:ext cx="10302763" cy="6361956"/>
          </a:xfrm>
          <a:custGeom>
            <a:avLst/>
            <a:gdLst/>
            <a:ahLst/>
            <a:cxnLst/>
            <a:rect l="l" t="t" r="r" b="b"/>
            <a:pathLst>
              <a:path w="10302763" h="6361956">
                <a:moveTo>
                  <a:pt x="0" y="0"/>
                </a:moveTo>
                <a:lnTo>
                  <a:pt x="10302763" y="0"/>
                </a:lnTo>
                <a:lnTo>
                  <a:pt x="10302763" y="6361956"/>
                </a:lnTo>
                <a:lnTo>
                  <a:pt x="0" y="63619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93176" y="2998327"/>
            <a:ext cx="10066568" cy="6216106"/>
          </a:xfrm>
          <a:custGeom>
            <a:avLst/>
            <a:gdLst/>
            <a:ahLst/>
            <a:cxnLst/>
            <a:rect l="l" t="t" r="r" b="b"/>
            <a:pathLst>
              <a:path w="10066568" h="6216106">
                <a:moveTo>
                  <a:pt x="0" y="0"/>
                </a:moveTo>
                <a:lnTo>
                  <a:pt x="10066569" y="0"/>
                </a:lnTo>
                <a:lnTo>
                  <a:pt x="10066569" y="6216106"/>
                </a:lnTo>
                <a:lnTo>
                  <a:pt x="0" y="62161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8576159" y="1562718"/>
            <a:ext cx="1348159" cy="134815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8746400" y="1822238"/>
            <a:ext cx="1007677" cy="925892"/>
            <a:chOff x="0" y="0"/>
            <a:chExt cx="884596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25501"/>
              <a:ext cx="870002" cy="761797"/>
            </a:xfrm>
            <a:custGeom>
              <a:avLst/>
              <a:gdLst/>
              <a:ahLst/>
              <a:cxnLst/>
              <a:rect l="l" t="t" r="r" b="b"/>
              <a:pathLst>
                <a:path w="870002" h="761797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34559" y="3909546"/>
            <a:ext cx="4192503" cy="4226588"/>
          </a:xfrm>
          <a:custGeom>
            <a:avLst/>
            <a:gdLst/>
            <a:ahLst/>
            <a:cxnLst/>
            <a:rect l="l" t="t" r="r" b="b"/>
            <a:pathLst>
              <a:path w="4192503" h="4226588">
                <a:moveTo>
                  <a:pt x="0" y="0"/>
                </a:moveTo>
                <a:lnTo>
                  <a:pt x="4192503" y="0"/>
                </a:lnTo>
                <a:lnTo>
                  <a:pt x="4192503" y="4226588"/>
                </a:lnTo>
                <a:lnTo>
                  <a:pt x="0" y="42265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967410" y="3961529"/>
            <a:ext cx="5171159" cy="4520367"/>
          </a:xfrm>
          <a:custGeom>
            <a:avLst/>
            <a:gdLst/>
            <a:ahLst/>
            <a:cxnLst/>
            <a:rect l="l" t="t" r="r" b="b"/>
            <a:pathLst>
              <a:path w="5171159" h="4520367">
                <a:moveTo>
                  <a:pt x="0" y="0"/>
                </a:moveTo>
                <a:lnTo>
                  <a:pt x="5171159" y="0"/>
                </a:lnTo>
                <a:lnTo>
                  <a:pt x="5171159" y="4520368"/>
                </a:lnTo>
                <a:lnTo>
                  <a:pt x="0" y="45203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500970" y="278649"/>
            <a:ext cx="627838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  <a:ea typeface="Repo Bold Bold"/>
              </a:rPr>
              <a:t>        網頁特色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45981" y="3966879"/>
            <a:ext cx="3912231" cy="188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2"/>
              </a:lnSpc>
              <a:spcBef>
                <a:spcPct val="0"/>
              </a:spcBef>
            </a:pPr>
            <a:r>
              <a:rPr lang="en-US" sz="2751">
                <a:solidFill>
                  <a:srgbClr val="000000"/>
                </a:solidFill>
                <a:ea typeface="DM Sans Bold"/>
              </a:rPr>
              <a:t>當看完圍棋規則後，有個空棋盤可以實際體驗，並不會淪為空有理論沒有操作。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38569" y="3957354"/>
            <a:ext cx="4119998" cy="236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DM Sans Bold"/>
                <a:ea typeface="DM Sans Bold"/>
              </a:rPr>
              <a:t>有出6到圍棋死活題，能幫助初學者在了解完死活原則後，能挑戰看看，如果在合理範圍下錯也有提示。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80600">
            <a:off x="-1233731" y="6802662"/>
            <a:ext cx="8062123" cy="4441497"/>
          </a:xfrm>
          <a:custGeom>
            <a:avLst/>
            <a:gdLst/>
            <a:ahLst/>
            <a:cxnLst/>
            <a:rect l="l" t="t" r="r" b="b"/>
            <a:pathLst>
              <a:path w="8062123" h="4441497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35593">
            <a:off x="13604796" y="-974843"/>
            <a:ext cx="6158232" cy="3392626"/>
          </a:xfrm>
          <a:custGeom>
            <a:avLst/>
            <a:gdLst/>
            <a:ahLst/>
            <a:cxnLst/>
            <a:rect l="l" t="t" r="r" b="b"/>
            <a:pathLst>
              <a:path w="6158232" h="3392626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674858" y="-2349"/>
            <a:ext cx="10585104" cy="1488867"/>
            <a:chOff x="0" y="0"/>
            <a:chExt cx="4819745" cy="677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745" cy="677930"/>
            </a:xfrm>
            <a:custGeom>
              <a:avLst/>
              <a:gdLst/>
              <a:ahLst/>
              <a:cxnLst/>
              <a:rect l="l" t="t" r="r" b="b"/>
              <a:pathLst>
                <a:path w="4819745" h="677930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653062"/>
                  </a:lnTo>
                  <a:cubicBezTo>
                    <a:pt x="4819745" y="666796"/>
                    <a:pt x="4808612" y="677930"/>
                    <a:pt x="4794878" y="677930"/>
                  </a:cubicBezTo>
                  <a:lnTo>
                    <a:pt x="24868" y="677930"/>
                  </a:lnTo>
                  <a:cubicBezTo>
                    <a:pt x="11134" y="677930"/>
                    <a:pt x="0" y="666796"/>
                    <a:pt x="0" y="65306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819745" cy="6874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545421" y="1562718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35738" y="2950486"/>
            <a:ext cx="10302763" cy="6361956"/>
          </a:xfrm>
          <a:custGeom>
            <a:avLst/>
            <a:gdLst/>
            <a:ahLst/>
            <a:cxnLst/>
            <a:rect l="l" t="t" r="r" b="b"/>
            <a:pathLst>
              <a:path w="10302763" h="6361956">
                <a:moveTo>
                  <a:pt x="0" y="0"/>
                </a:moveTo>
                <a:lnTo>
                  <a:pt x="10302763" y="0"/>
                </a:lnTo>
                <a:lnTo>
                  <a:pt x="10302763" y="6361956"/>
                </a:lnTo>
                <a:lnTo>
                  <a:pt x="0" y="63619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8576159" y="1562718"/>
            <a:ext cx="1348159" cy="134815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8746400" y="1822238"/>
            <a:ext cx="1007677" cy="925892"/>
            <a:chOff x="0" y="0"/>
            <a:chExt cx="884596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25501"/>
              <a:ext cx="870002" cy="761797"/>
            </a:xfrm>
            <a:custGeom>
              <a:avLst/>
              <a:gdLst/>
              <a:ahLst/>
              <a:cxnLst/>
              <a:rect l="l" t="t" r="r" b="b"/>
              <a:pathLst>
                <a:path w="870002" h="761797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500970" y="278649"/>
            <a:ext cx="627838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  <a:ea typeface="Repo Bold Bold"/>
              </a:rPr>
              <a:t>        網頁特色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58400" y="4166550"/>
            <a:ext cx="3912231" cy="146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2"/>
              </a:lnSpc>
              <a:spcBef>
                <a:spcPct val="0"/>
              </a:spcBef>
            </a:pPr>
            <a:r>
              <a:rPr lang="zh-TW" altLang="en-US" sz="2751" dirty="0">
                <a:solidFill>
                  <a:srgbClr val="000000"/>
                </a:solidFill>
                <a:ea typeface="DM Sans Bold"/>
              </a:rPr>
              <a:t>上面的播放按鈕能播放剛剛下玩的整盤棋，上一步和下一步</a:t>
            </a:r>
            <a:endParaRPr lang="en-US" sz="2751" dirty="0">
              <a:solidFill>
                <a:srgbClr val="000000"/>
              </a:solidFill>
              <a:ea typeface="DM Sans Bold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328465D-68EF-4045-867B-CBB934542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1659" y="3932021"/>
            <a:ext cx="4635716" cy="49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85250" y="5037922"/>
            <a:ext cx="8716094" cy="5689232"/>
          </a:xfrm>
          <a:custGeom>
            <a:avLst/>
            <a:gdLst/>
            <a:ahLst/>
            <a:cxnLst/>
            <a:rect l="l" t="t" r="r" b="b"/>
            <a:pathLst>
              <a:path w="8716094" h="5689232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5357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8615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15357" y="1263707"/>
            <a:ext cx="5060685" cy="1910409"/>
          </a:xfrm>
          <a:custGeom>
            <a:avLst/>
            <a:gdLst/>
            <a:ahLst/>
            <a:cxnLst/>
            <a:rect l="l" t="t" r="r" b="b"/>
            <a:pathLst>
              <a:path w="5060685" h="1910409">
                <a:moveTo>
                  <a:pt x="0" y="0"/>
                </a:moveTo>
                <a:lnTo>
                  <a:pt x="5060684" y="0"/>
                </a:lnTo>
                <a:lnTo>
                  <a:pt x="5060684" y="1910408"/>
                </a:lnTo>
                <a:lnTo>
                  <a:pt x="0" y="1910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499656" flipV="1">
            <a:off x="4123323" y="2326829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01738" y="4867306"/>
            <a:ext cx="1040792" cy="1080924"/>
          </a:xfrm>
          <a:custGeom>
            <a:avLst/>
            <a:gdLst/>
            <a:ahLst/>
            <a:cxnLst/>
            <a:rect l="l" t="t" r="r" b="b"/>
            <a:pathLst>
              <a:path w="1040792" h="1080924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91518" y="4818990"/>
            <a:ext cx="840865" cy="1080924"/>
          </a:xfrm>
          <a:custGeom>
            <a:avLst/>
            <a:gdLst/>
            <a:ahLst/>
            <a:cxnLst/>
            <a:rect l="l" t="t" r="r" b="b"/>
            <a:pathLst>
              <a:path w="840865" h="1080924">
                <a:moveTo>
                  <a:pt x="0" y="0"/>
                </a:moveTo>
                <a:lnTo>
                  <a:pt x="840866" y="0"/>
                </a:lnTo>
                <a:lnTo>
                  <a:pt x="840866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83367" y="4818990"/>
            <a:ext cx="877165" cy="1129240"/>
          </a:xfrm>
          <a:custGeom>
            <a:avLst/>
            <a:gdLst/>
            <a:ahLst/>
            <a:cxnLst/>
            <a:rect l="l" t="t" r="r" b="b"/>
            <a:pathLst>
              <a:path w="877165" h="1129240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473391" flipH="1" flipV="1">
            <a:off x="11765115" y="2328655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446158">
            <a:off x="7416559" y="3338099"/>
            <a:ext cx="2069356" cy="1178230"/>
          </a:xfrm>
          <a:custGeom>
            <a:avLst/>
            <a:gdLst/>
            <a:ahLst/>
            <a:cxnLst/>
            <a:rect l="l" t="t" r="r" b="b"/>
            <a:pathLst>
              <a:path w="2069356" h="1178230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074869" y="5740877"/>
            <a:ext cx="3510381" cy="10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"/>
                <a:ea typeface="DM Sans"/>
              </a:rPr>
              <a:t>原本用發布網站，但後來發現cyclic.sh有1000個request限制，於是就改用render發布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74869" y="515222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  <a:ea typeface="DM Sans Bold"/>
              </a:rPr>
              <a:t>難題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38953" y="515222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  <a:ea typeface="DM Sans Bold"/>
              </a:rPr>
              <a:t>難題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32102" y="1764103"/>
            <a:ext cx="4427193" cy="81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1"/>
              </a:lnSpc>
              <a:spcBef>
                <a:spcPct val="0"/>
              </a:spcBef>
            </a:pPr>
            <a:r>
              <a:rPr lang="en-US" sz="4772">
                <a:solidFill>
                  <a:srgbClr val="000000"/>
                </a:solidFill>
                <a:ea typeface="Repo Bold Bold"/>
              </a:rPr>
              <a:t>遇到難題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45074" y="5740877"/>
            <a:ext cx="3510381" cy="215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"/>
                <a:ea typeface="DM Sans"/>
              </a:rPr>
              <a:t>登入系統原本用php，但我們沒有找到能發布php的雲端，加上對mysql不太熟，後來想到node.js和mongodb老師有教，於是就選擇用node.js作登入系統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5074" y="515222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  <a:ea typeface="DM Sans Bold"/>
              </a:rPr>
              <a:t>難題 01</a:t>
            </a:r>
          </a:p>
        </p:txBody>
      </p:sp>
      <p:sp>
        <p:nvSpPr>
          <p:cNvPr id="20" name="Freeform 20"/>
          <p:cNvSpPr/>
          <p:nvPr/>
        </p:nvSpPr>
        <p:spPr>
          <a:xfrm rot="7282648">
            <a:off x="-1792404" y="516566"/>
            <a:ext cx="5115649" cy="2818257"/>
          </a:xfrm>
          <a:custGeom>
            <a:avLst/>
            <a:gdLst/>
            <a:ahLst/>
            <a:cxnLst/>
            <a:rect l="l" t="t" r="r" b="b"/>
            <a:pathLst>
              <a:path w="5115649" h="2818257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895616" y="8945111"/>
            <a:ext cx="2966186" cy="2885291"/>
          </a:xfrm>
          <a:custGeom>
            <a:avLst/>
            <a:gdLst/>
            <a:ahLst/>
            <a:cxnLst/>
            <a:rect l="l" t="t" r="r" b="b"/>
            <a:pathLst>
              <a:path w="2966186" h="2885291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638953" y="5731352"/>
            <a:ext cx="3533589" cy="249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3"/>
              </a:lnSpc>
              <a:spcBef>
                <a:spcPct val="0"/>
              </a:spcBef>
            </a:pPr>
            <a:r>
              <a:rPr lang="en-US" sz="2002" spc="-20" dirty="0" err="1">
                <a:solidFill>
                  <a:srgbClr val="000000"/>
                </a:solidFill>
                <a:latin typeface="DM Sans"/>
                <a:ea typeface="DM Sans"/>
              </a:rPr>
              <a:t>我們原本已經登入了，但只要進入選單就會自動登出，這個問題我們在本地</a:t>
            </a:r>
            <a:r>
              <a:rPr lang="zh-TW" altLang="en-US" sz="2002" spc="-20" dirty="0">
                <a:solidFill>
                  <a:srgbClr val="000000"/>
                </a:solidFill>
                <a:latin typeface="DM Sans"/>
                <a:ea typeface="DM Sans"/>
              </a:rPr>
              <a:t>端</a:t>
            </a:r>
            <a:r>
              <a:rPr lang="en-US" sz="2002" spc="-20" dirty="0" err="1">
                <a:solidFill>
                  <a:srgbClr val="000000"/>
                </a:solidFill>
                <a:latin typeface="DM Sans"/>
                <a:ea typeface="DM Sans"/>
              </a:rPr>
              <a:t>操作時沒有，發布了後就浮現了，因為都把登入session存到localstorage，之後我們改存到mongodb就解決了</a:t>
            </a:r>
            <a:r>
              <a:rPr lang="en-US" sz="2002" spc="-20" dirty="0">
                <a:solidFill>
                  <a:srgbClr val="000000"/>
                </a:solidFill>
                <a:latin typeface="DM Sans"/>
                <a:ea typeface="DM Sans"/>
              </a:rPr>
              <a:t>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421</Words>
  <Application>Microsoft Office PowerPoint</Application>
  <PresentationFormat>自訂</PresentationFormat>
  <Paragraphs>60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DM Sans Semi-Bold</vt:lpstr>
      <vt:lpstr>Bahnschrift Condensed</vt:lpstr>
      <vt:lpstr>Calibri</vt:lpstr>
      <vt:lpstr>Arial</vt:lpstr>
      <vt:lpstr>DM Sans</vt:lpstr>
      <vt:lpstr>DM Sans Bold</vt:lpstr>
      <vt:lpstr>Repo Bold Bold</vt:lpstr>
      <vt:lpstr>新細明體</vt:lpstr>
      <vt:lpstr>Repo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cp:lastModifiedBy>邱顯成</cp:lastModifiedBy>
  <cp:revision>8</cp:revision>
  <dcterms:created xsi:type="dcterms:W3CDTF">2006-08-16T00:00:00Z</dcterms:created>
  <dcterms:modified xsi:type="dcterms:W3CDTF">2024-01-05T04:59:22Z</dcterms:modified>
  <dc:identifier>DAF1vi1f96s</dc:identifier>
</cp:coreProperties>
</file>